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50" r:id="rId3"/>
    <p:sldMasterId id="2147483660" r:id="rId4"/>
    <p:sldMasterId id="2147483667" r:id="rId5"/>
  </p:sldMasterIdLst>
  <p:notesMasterIdLst>
    <p:notesMasterId r:id="rId11"/>
  </p:notesMasterIdLst>
  <p:handoutMasterIdLst>
    <p:handoutMasterId r:id="rId12"/>
  </p:handoutMasterIdLst>
  <p:sldIdLst>
    <p:sldId id="266" r:id="rId6"/>
    <p:sldId id="269" r:id="rId7"/>
    <p:sldId id="268" r:id="rId8"/>
    <p:sldId id="271" r:id="rId9"/>
    <p:sldId id="261" r:id="rId1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40">
          <p15:clr>
            <a:srgbClr val="A4A3A4"/>
          </p15:clr>
        </p15:guide>
        <p15:guide id="5" orient="horz" pos="1525">
          <p15:clr>
            <a:srgbClr val="A4A3A4"/>
          </p15:clr>
        </p15:guide>
        <p15:guide id="6" pos="5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BED3"/>
    <a:srgbClr val="F8F8F8"/>
    <a:srgbClr val="7D7D7F"/>
    <a:srgbClr val="12B3C7"/>
    <a:srgbClr val="1BA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4" autoAdjust="0"/>
    <p:restoredTop sz="94494" autoAdjust="0"/>
  </p:normalViewPr>
  <p:slideViewPr>
    <p:cSldViewPr snapToObjects="1">
      <p:cViewPr>
        <p:scale>
          <a:sx n="125" d="100"/>
          <a:sy n="125" d="100"/>
        </p:scale>
        <p:origin x="1464" y="-198"/>
      </p:cViewPr>
      <p:guideLst>
        <p:guide orient="horz" pos="4292"/>
        <p:guide pos="2880"/>
        <p:guide orient="horz" pos="2160"/>
        <p:guide pos="340"/>
        <p:guide orient="horz" pos="1525"/>
        <p:guide pos="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4C68-2DB7-45DC-B185-82AACFAFACF2}" type="datetimeFigureOut">
              <a:rPr kumimoji="1" lang="ja-JP" altLang="en-US" smtClean="0"/>
              <a:t>2020/7/20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DE06C-BE8F-45A6-AA66-E292B34259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073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2135A-CF7D-4615-9482-B4F97B9D8950}" type="datetimeFigureOut">
              <a:rPr kumimoji="1" lang="ja-JP" altLang="en-US" smtClean="0"/>
              <a:pPr/>
              <a:t>2020/7/20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EF6AA-C012-4C4D-A522-9C25638D862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62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2696860"/>
            <a:ext cx="3455863" cy="288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○○○○○○○○○株式会社御中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3293450"/>
            <a:ext cx="5112568" cy="36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表紙</a:t>
            </a:r>
            <a:r>
              <a:rPr kumimoji="1" lang="en-US" altLang="ja-JP" dirty="0"/>
              <a:t>A</a:t>
            </a:r>
            <a:r>
              <a:rPr kumimoji="1" lang="ja-JP" altLang="en-US" dirty="0"/>
              <a:t>のタイトル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796930"/>
            <a:ext cx="1800820" cy="287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0000.00.00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3" y="5661873"/>
            <a:ext cx="5544000" cy="2884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□□□□□□□本部</a:t>
            </a: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5899980"/>
            <a:ext cx="5544000" cy="252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△△△△△△△△部</a:t>
            </a:r>
          </a:p>
        </p:txBody>
      </p:sp>
    </p:spTree>
    <p:extLst>
      <p:ext uri="{BB962C8B-B14F-4D97-AF65-F5344CB8AC3E}">
        <p14:creationId xmlns:p14="http://schemas.microsoft.com/office/powerpoint/2010/main" val="314542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C027B066-7F7D-4A35-9568-240319B92A3D}"/>
              </a:ext>
            </a:extLst>
          </p:cNvPr>
          <p:cNvSpPr txBox="1"/>
          <p:nvPr userDrawn="1"/>
        </p:nvSpPr>
        <p:spPr>
          <a:xfrm>
            <a:off x="2634200" y="2348880"/>
            <a:ext cx="387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spc="300" dirty="0">
                <a:solidFill>
                  <a:srgbClr val="12B3C7"/>
                </a:solidFill>
                <a:latin typeface="R Frutiger Roman"/>
                <a:cs typeface="R Frutiger Roman"/>
              </a:rPr>
              <a:t>THANK YOU</a:t>
            </a:r>
            <a:endParaRPr kumimoji="1" lang="ja-JP" altLang="en-US" sz="4400" spc="300" dirty="0">
              <a:solidFill>
                <a:srgbClr val="12B3C7"/>
              </a:solidFill>
              <a:latin typeface="R Frutiger Roman"/>
              <a:cs typeface="R Frutiger Roman"/>
            </a:endParaRPr>
          </a:p>
        </p:txBody>
      </p:sp>
      <p:pic>
        <p:nvPicPr>
          <p:cNvPr id="3" name="Picture 2" descr="\\P2fsvt01\0160\07.ブランド\01.コーポレートロゴ\01_TISロゴ（20160701以降）\3_logo\01.TIS_INTEC_Group_logo\01.ロゴ\03.グループ_GoBeyond横\01.カラー\jpg\TIS_INTEC_G_logomark_hor_slogan.jpg">
            <a:extLst>
              <a:ext uri="{FF2B5EF4-FFF2-40B4-BE49-F238E27FC236}">
                <a16:creationId xmlns:a16="http://schemas.microsoft.com/office/drawing/2014/main" id="{080E1D3D-E53F-4971-9843-8CB3CA934C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7" y="3316684"/>
            <a:ext cx="2500607" cy="42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26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ご挨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P2fsvt01\0160\07.ブランド\01.コーポレートロゴ\01_TISロゴ（20160701以降）\3_logo\01.TIS_INTEC_Group_logo\01.ロゴ\03.グループ_GoBeyond横\01.カラー\jpg\TIS_INTEC_G_logomark_hor_slogan.jpg">
            <a:extLst>
              <a:ext uri="{FF2B5EF4-FFF2-40B4-BE49-F238E27FC236}">
                <a16:creationId xmlns:a16="http://schemas.microsoft.com/office/drawing/2014/main" id="{92606FC9-B68D-4B20-B0DB-695736D3DA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97" y="3316684"/>
            <a:ext cx="2500607" cy="42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23CB1F08-16E9-4B1C-8733-02BE92A7A560}"/>
              </a:ext>
            </a:extLst>
          </p:cNvPr>
          <p:cNvSpPr txBox="1"/>
          <p:nvPr userDrawn="1"/>
        </p:nvSpPr>
        <p:spPr>
          <a:xfrm>
            <a:off x="2015716" y="263691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12B3C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/>
              </a:rPr>
              <a:t>ご清聴</a:t>
            </a:r>
            <a:r>
              <a:rPr kumimoji="1" lang="ja-JP" altLang="en-US" sz="2400" spc="-100" baseline="0" dirty="0">
                <a:solidFill>
                  <a:srgbClr val="12B3C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ＭＳ Ｐゴシック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323184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P2fsvt01\0160\07.ブランド\01.コーポレートロゴ\01_TISロゴ（20160701以降）\3_logo\01.TIS_INTEC_Group_logo\01.ロゴ\03.グループ_GoBeyond横\01.カラー\jpg\TIS_INTEC_G_logomark_hor_slogan.jpg">
            <a:extLst>
              <a:ext uri="{FF2B5EF4-FFF2-40B4-BE49-F238E27FC236}">
                <a16:creationId xmlns:a16="http://schemas.microsoft.com/office/drawing/2014/main" id="{D96EA5CE-2E66-4C48-B5F2-D3B1A86A5D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05" y="2410587"/>
            <a:ext cx="4247791" cy="7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2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275229"/>
            <a:ext cx="6263816" cy="288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○○○○○○○○○株式会社御中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892116"/>
            <a:ext cx="8314614" cy="50405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表紙</a:t>
            </a:r>
            <a:r>
              <a:rPr kumimoji="1" lang="en-US" altLang="ja-JP" dirty="0"/>
              <a:t>B</a:t>
            </a:r>
            <a:r>
              <a:rPr kumimoji="1" lang="ja-JP" altLang="en-US" dirty="0"/>
              <a:t>のタイトル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42391"/>
            <a:ext cx="1800820" cy="287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0000.00.00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3" y="5661873"/>
            <a:ext cx="5544000" cy="2884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□□□□□□□本部</a:t>
            </a:r>
          </a:p>
        </p:txBody>
      </p:sp>
      <p:sp>
        <p:nvSpPr>
          <p:cNvPr id="13" name="テキスト プレースホルダー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5899980"/>
            <a:ext cx="5544000" cy="252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△△△△△△△△部</a:t>
            </a:r>
          </a:p>
        </p:txBody>
      </p:sp>
    </p:spTree>
    <p:extLst>
      <p:ext uri="{BB962C8B-B14F-4D97-AF65-F5344CB8AC3E}">
        <p14:creationId xmlns:p14="http://schemas.microsoft.com/office/powerpoint/2010/main" val="9008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381855" y="248532"/>
            <a:ext cx="5832475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5pPr>
              <a:defRPr/>
            </a:lvl5pPr>
          </a:lstStyle>
          <a:p>
            <a:pPr lvl="0"/>
            <a:r>
              <a:rPr kumimoji="1" lang="ja-JP" altLang="en-US" dirty="0"/>
              <a:t>テキストを入力</a:t>
            </a:r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2560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r">
              <a:defRPr sz="1100">
                <a:latin typeface="+mn-ea"/>
              </a:defRPr>
            </a:lvl1pPr>
          </a:lstStyle>
          <a:p>
            <a:pPr lvl="0"/>
            <a:fld id="{99AD903E-2787-9244-93D6-61CE01669DE3}" type="slidenum">
              <a:rPr lang="ja-JP" altLang="en-US" smtClean="0"/>
              <a:pPr lvl="0"/>
              <a:t>‹#›</a:t>
            </a:fld>
            <a:endParaRPr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2551FD8-53BF-4CA5-89E4-DB76F0999F66}"/>
              </a:ext>
            </a:extLst>
          </p:cNvPr>
          <p:cNvCxnSpPr/>
          <p:nvPr userDrawn="1"/>
        </p:nvCxnSpPr>
        <p:spPr>
          <a:xfrm>
            <a:off x="306000" y="756196"/>
            <a:ext cx="8532000" cy="1588"/>
          </a:xfrm>
          <a:prstGeom prst="line">
            <a:avLst/>
          </a:prstGeom>
          <a:ln w="3175">
            <a:solidFill>
              <a:srgbClr val="12B3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9291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381855" y="248532"/>
            <a:ext cx="5832475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5pPr>
              <a:defRPr/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2560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r">
              <a:defRPr sz="1100">
                <a:latin typeface="+mn-ea"/>
              </a:defRPr>
            </a:lvl1pPr>
          </a:lstStyle>
          <a:p>
            <a:pPr lvl="0"/>
            <a:fld id="{99AD903E-2787-9244-93D6-61CE01669DE3}" type="slidenum">
              <a:rPr lang="ja-JP" altLang="en-US" smtClean="0"/>
              <a:pPr lvl="0"/>
              <a:t>‹#›</a:t>
            </a:fld>
            <a:endParaRPr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0DF4EEAD-2C2A-481F-8C87-B24D6AC8B8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588" y="981075"/>
            <a:ext cx="8402637" cy="55181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E5F1B72-0BEA-44FF-928F-93DD1E7983FB}"/>
              </a:ext>
            </a:extLst>
          </p:cNvPr>
          <p:cNvCxnSpPr/>
          <p:nvPr userDrawn="1"/>
        </p:nvCxnSpPr>
        <p:spPr>
          <a:xfrm>
            <a:off x="306000" y="756196"/>
            <a:ext cx="8532000" cy="1588"/>
          </a:xfrm>
          <a:prstGeom prst="line">
            <a:avLst/>
          </a:prstGeom>
          <a:ln w="3175">
            <a:solidFill>
              <a:srgbClr val="12B3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3240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381855" y="248532"/>
            <a:ext cx="5832475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5pPr>
              <a:defRPr/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2560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r">
              <a:defRPr sz="1100">
                <a:latin typeface="+mn-ea"/>
              </a:defRPr>
            </a:lvl1pPr>
          </a:lstStyle>
          <a:p>
            <a:pPr lvl="0"/>
            <a:fld id="{99AD903E-2787-9244-93D6-61CE01669DE3}" type="slidenum">
              <a:rPr lang="ja-JP" altLang="en-US" smtClean="0"/>
              <a:pPr lvl="0"/>
              <a:t>‹#›</a:t>
            </a:fld>
            <a:endParaRPr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D7B259B-7BF2-489E-87E7-2C47F34624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528" y="997669"/>
            <a:ext cx="4117975" cy="552767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6" name="コンテンツ プレースホルダー 13">
            <a:extLst>
              <a:ext uri="{FF2B5EF4-FFF2-40B4-BE49-F238E27FC236}">
                <a16:creationId xmlns:a16="http://schemas.microsoft.com/office/drawing/2014/main" id="{D1C2A783-378D-413D-9B1B-84D089AFE7B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6481" y="997669"/>
            <a:ext cx="4117975" cy="552767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2D77B70-B109-43FD-8011-7AE8C5AB19BB}"/>
              </a:ext>
            </a:extLst>
          </p:cNvPr>
          <p:cNvCxnSpPr/>
          <p:nvPr userDrawn="1"/>
        </p:nvCxnSpPr>
        <p:spPr>
          <a:xfrm>
            <a:off x="306000" y="756196"/>
            <a:ext cx="8532000" cy="1588"/>
          </a:xfrm>
          <a:prstGeom prst="line">
            <a:avLst/>
          </a:prstGeom>
          <a:ln w="3175">
            <a:solidFill>
              <a:srgbClr val="12B3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50672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381855" y="248532"/>
            <a:ext cx="5832475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5pPr>
              <a:defRPr/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2560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r">
              <a:defRPr sz="1100">
                <a:latin typeface="+mn-ea"/>
              </a:defRPr>
            </a:lvl1pPr>
          </a:lstStyle>
          <a:p>
            <a:pPr lvl="0"/>
            <a:fld id="{99AD903E-2787-9244-93D6-61CE01669DE3}" type="slidenum">
              <a:rPr lang="ja-JP" altLang="en-US" smtClean="0"/>
              <a:pPr lvl="0"/>
              <a:t>‹#›</a:t>
            </a:fld>
            <a:endParaRPr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1D7B259B-7BF2-489E-87E7-2C47F34624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528" y="1844001"/>
            <a:ext cx="4117975" cy="46813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70968BBC-BC01-48F7-8E43-930E874821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09711" y="1844001"/>
            <a:ext cx="4117975" cy="468134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D191B4-C17D-4BA9-AB25-6EA55DEE5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908050"/>
            <a:ext cx="4117975" cy="792163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E1C3690F-EDA7-45F1-ABBE-2C055A6304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09711" y="908050"/>
            <a:ext cx="4117975" cy="792163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6209148-257A-4476-B37E-2ACC23BB8E14}"/>
              </a:ext>
            </a:extLst>
          </p:cNvPr>
          <p:cNvCxnSpPr/>
          <p:nvPr userDrawn="1"/>
        </p:nvCxnSpPr>
        <p:spPr>
          <a:xfrm>
            <a:off x="306000" y="756196"/>
            <a:ext cx="8532000" cy="1588"/>
          </a:xfrm>
          <a:prstGeom prst="line">
            <a:avLst/>
          </a:prstGeom>
          <a:ln w="3175">
            <a:solidFill>
              <a:srgbClr val="12B3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2978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381855" y="248532"/>
            <a:ext cx="5832475" cy="3600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5pPr>
              <a:defRPr/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2560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r">
              <a:defRPr sz="1100">
                <a:latin typeface="+mn-ea"/>
              </a:defRPr>
            </a:lvl1pPr>
          </a:lstStyle>
          <a:p>
            <a:pPr lvl="0"/>
            <a:fld id="{99AD903E-2787-9244-93D6-61CE01669DE3}" type="slidenum">
              <a:rPr lang="ja-JP" altLang="en-US" smtClean="0"/>
              <a:pPr lvl="0"/>
              <a:t>‹#›</a:t>
            </a:fld>
            <a:endParaRPr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縦書きテキスト プレースホルダー 3">
            <a:extLst>
              <a:ext uri="{FF2B5EF4-FFF2-40B4-BE49-F238E27FC236}">
                <a16:creationId xmlns:a16="http://schemas.microsoft.com/office/drawing/2014/main" id="{324FF278-3B19-47BA-8AFD-846BF97BDD0D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382588" y="908050"/>
            <a:ext cx="8402637" cy="5591175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0A8EAB7-133B-472A-9615-E1379E0049C9}"/>
              </a:ext>
            </a:extLst>
          </p:cNvPr>
          <p:cNvCxnSpPr/>
          <p:nvPr userDrawn="1"/>
        </p:nvCxnSpPr>
        <p:spPr>
          <a:xfrm>
            <a:off x="306000" y="756196"/>
            <a:ext cx="8532000" cy="1588"/>
          </a:xfrm>
          <a:prstGeom prst="line">
            <a:avLst/>
          </a:prstGeom>
          <a:ln w="3175">
            <a:solidFill>
              <a:srgbClr val="12B3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6999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05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7369D9-469F-4F8A-BA01-54FF67828D79}"/>
              </a:ext>
            </a:extLst>
          </p:cNvPr>
          <p:cNvSpPr/>
          <p:nvPr userDrawn="1"/>
        </p:nvSpPr>
        <p:spPr>
          <a:xfrm>
            <a:off x="467544" y="3319333"/>
            <a:ext cx="8208912" cy="219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76456" y="66693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887286"/>
            <a:ext cx="8136904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中表紙のタイトル</a:t>
            </a:r>
          </a:p>
        </p:txBody>
      </p:sp>
      <p:sp>
        <p:nvSpPr>
          <p:cNvPr id="5" name="スライド番号プレースホルダ 3"/>
          <p:cNvSpPr txBox="1">
            <a:spLocks/>
          </p:cNvSpPr>
          <p:nvPr userDrawn="1"/>
        </p:nvSpPr>
        <p:spPr>
          <a:xfrm>
            <a:off x="7839000" y="6580584"/>
            <a:ext cx="1269504" cy="27741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r" defTabSz="457200" rtl="0" eaLnBrk="1" latinLnBrk="0" hangingPunct="1">
              <a:defRPr kumimoji="1"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AD903E-2787-9244-93D6-61CE01669DE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954813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1027" name="Picture 3" descr="\\P2fsvt01\0160\07.ブランド\01.コーポレートロゴ\01_TISロゴ（20160701以降）\3_logo\00.TIS_logo\02.タイプ\01.TIS横\01.ブラック\png\TIS_logotype_jp_ho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61" y="5428234"/>
            <a:ext cx="108539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\P2fsvt01\0160\07.ブランド\01.コーポレートロゴ\01_TISロゴ（20160701以降）\3_logo\00.TIS_logo\01.ロゴ\03.TIS_GoBeyond横\01.カラー\png\TIS_logomark_hor_slogan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2" y="525030"/>
            <a:ext cx="2588890" cy="6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 userDrawn="1"/>
        </p:nvCxnSpPr>
        <p:spPr>
          <a:xfrm>
            <a:off x="576000" y="3780000"/>
            <a:ext cx="5256000" cy="1588"/>
          </a:xfrm>
          <a:prstGeom prst="line">
            <a:avLst/>
          </a:prstGeom>
          <a:ln w="3175">
            <a:solidFill>
              <a:srgbClr val="7D7D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タイトル 1"/>
          <p:cNvSpPr txBox="1">
            <a:spLocks/>
          </p:cNvSpPr>
          <p:nvPr userDrawn="1"/>
        </p:nvSpPr>
        <p:spPr>
          <a:xfrm>
            <a:off x="491064" y="6580584"/>
            <a:ext cx="3864911" cy="30480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u="none" strike="noStrike" cap="none" spc="0" normalizeH="0" baseline="0">
                <a:ln>
                  <a:noFill/>
                </a:ln>
                <a:solidFill>
                  <a:srgbClr val="7D7D7F"/>
                </a:solidFill>
                <a:effectLst/>
                <a:uLnTx/>
                <a:uFillTx/>
                <a:latin typeface="R Frutiger Roman"/>
                <a:ea typeface="A-OTF 新ゴ Pro L"/>
                <a:cs typeface="R Frutiger Roman"/>
              </a:defRPr>
            </a:lvl1pPr>
          </a:lstStyle>
          <a:p>
            <a:pPr lvl="0"/>
            <a:r>
              <a:rPr lang="en-US" altLang="ja-JP" noProof="0" dirty="0"/>
              <a:t>© 2020 TIS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3056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\\P2fsvt01\0160\07.ブランド\01.コーポレートロゴ\01_TISロゴ（20160701以降）\3_logo\00.TIS_logo\01.ロゴ\03.TIS_GoBeyond横\01.カラー\png\TIS_logomark_hor_slog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34" y="208397"/>
            <a:ext cx="2588890" cy="6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/>
          <a:srcRect r="96667"/>
          <a:stretch>
            <a:fillRect/>
          </a:stretch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cxnSp>
        <p:nvCxnSpPr>
          <p:cNvPr id="10" name="直線コネクタ 9"/>
          <p:cNvCxnSpPr/>
          <p:nvPr userDrawn="1"/>
        </p:nvCxnSpPr>
        <p:spPr>
          <a:xfrm>
            <a:off x="539552" y="3429000"/>
            <a:ext cx="817200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1"/>
          <p:cNvSpPr txBox="1">
            <a:spLocks/>
          </p:cNvSpPr>
          <p:nvPr userDrawn="1"/>
        </p:nvSpPr>
        <p:spPr>
          <a:xfrm>
            <a:off x="491064" y="6580584"/>
            <a:ext cx="3864911" cy="30480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u="none" strike="noStrike" cap="none" spc="0" normalizeH="0" baseline="0">
                <a:ln>
                  <a:noFill/>
                </a:ln>
                <a:solidFill>
                  <a:srgbClr val="7D7D7F"/>
                </a:solidFill>
                <a:effectLst/>
                <a:uLnTx/>
                <a:uFillTx/>
                <a:latin typeface="R Frutiger Roman"/>
                <a:ea typeface="A-OTF 新ゴ Pro L"/>
                <a:cs typeface="R Frutiger Roman"/>
              </a:defRPr>
            </a:lvl1pPr>
          </a:lstStyle>
          <a:p>
            <a:pPr lvl="0"/>
            <a:r>
              <a:rPr lang="en-US" altLang="ja-JP" noProof="0" dirty="0"/>
              <a:t>© 2020 TIS Inc.</a:t>
            </a:r>
          </a:p>
        </p:txBody>
      </p:sp>
      <p:pic>
        <p:nvPicPr>
          <p:cNvPr id="13" name="Picture 3" descr="\\P2fsvt01\0160\07.ブランド\01.コーポレートロゴ\01_TISロゴ（20160701以降）\3_logo\00.TIS_logo\02.タイプ\01.TIS横\01.ブラック\png\TIS_logotype_jp_hor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61" y="5428234"/>
            <a:ext cx="108539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9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P2fsvt01\0160\07.ブランド\01.コーポレートロゴ\01_TISロゴ（20160701以降）\3_logo\00.TIS_logo\01.ロゴ\01.TIS横\01.カラー\png\TIS_logomark_hor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991" y="173377"/>
            <a:ext cx="116564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 txBox="1">
            <a:spLocks/>
          </p:cNvSpPr>
          <p:nvPr userDrawn="1"/>
        </p:nvSpPr>
        <p:spPr>
          <a:xfrm>
            <a:off x="491064" y="6580584"/>
            <a:ext cx="3864911" cy="30480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u="none" strike="noStrike" cap="none" spc="0" normalizeH="0" baseline="0">
                <a:ln>
                  <a:noFill/>
                </a:ln>
                <a:solidFill>
                  <a:srgbClr val="7D7D7F"/>
                </a:solidFill>
                <a:effectLst/>
                <a:uLnTx/>
                <a:uFillTx/>
                <a:latin typeface="R Frutiger Roman"/>
                <a:ea typeface="A-OTF 新ゴ Pro L"/>
                <a:cs typeface="R Frutiger Roman"/>
              </a:defRPr>
            </a:lvl1pPr>
          </a:lstStyle>
          <a:p>
            <a:pPr lvl="0"/>
            <a:r>
              <a:rPr lang="en-US" altLang="ja-JP" noProof="0" dirty="0"/>
              <a:t>© 2020 TIS Inc.</a:t>
            </a:r>
          </a:p>
        </p:txBody>
      </p:sp>
    </p:spTree>
    <p:extLst>
      <p:ext uri="{BB962C8B-B14F-4D97-AF65-F5344CB8AC3E}">
        <p14:creationId xmlns:p14="http://schemas.microsoft.com/office/powerpoint/2010/main" val="54241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62" r:id="rId3"/>
    <p:sldLayoutId id="2147483663" r:id="rId4"/>
    <p:sldLayoutId id="2147483664" r:id="rId5"/>
    <p:sldLayoutId id="2147483668" r:id="rId6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/>
          <a:srcRect r="96667"/>
          <a:stretch>
            <a:fillRect/>
          </a:stretch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cxnSp>
        <p:nvCxnSpPr>
          <p:cNvPr id="8" name="直線コネクタ 7"/>
          <p:cNvCxnSpPr/>
          <p:nvPr userDrawn="1"/>
        </p:nvCxnSpPr>
        <p:spPr>
          <a:xfrm>
            <a:off x="576000" y="3430800"/>
            <a:ext cx="8027512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タイトル 1"/>
          <p:cNvSpPr txBox="1">
            <a:spLocks/>
          </p:cNvSpPr>
          <p:nvPr userDrawn="1"/>
        </p:nvSpPr>
        <p:spPr>
          <a:xfrm>
            <a:off x="491064" y="6580584"/>
            <a:ext cx="3864911" cy="30480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u="none" strike="noStrike" cap="none" spc="0" normalizeH="0" baseline="0">
                <a:ln>
                  <a:noFill/>
                </a:ln>
                <a:solidFill>
                  <a:srgbClr val="7D7D7F"/>
                </a:solidFill>
                <a:effectLst/>
                <a:uLnTx/>
                <a:uFillTx/>
                <a:latin typeface="R Frutiger Roman"/>
                <a:ea typeface="A-OTF 新ゴ Pro L"/>
                <a:cs typeface="R Frutiger Roman"/>
              </a:defRPr>
            </a:lvl1pPr>
          </a:lstStyle>
          <a:p>
            <a:pPr lvl="0"/>
            <a:r>
              <a:rPr lang="en-US" altLang="ja-JP" noProof="0" dirty="0"/>
              <a:t>© 2020 TIS Inc.</a:t>
            </a:r>
          </a:p>
        </p:txBody>
      </p:sp>
      <p:pic>
        <p:nvPicPr>
          <p:cNvPr id="9" name="Picture 2" descr="\\P2fsvt01\0160\07.ブランド\01.コーポレートロゴ\01_TISロゴ（20160701以降）\3_logo\00.TIS_logo\01.ロゴ\01.TIS横\01.カラー\png\TIS_logomark_ho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991" y="173377"/>
            <a:ext cx="116564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45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82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草, 屋外, 人, フィールド が含まれている画像&#10;&#10;自動的に生成された説明">
            <a:extLst>
              <a:ext uri="{FF2B5EF4-FFF2-40B4-BE49-F238E27FC236}">
                <a16:creationId xmlns:a16="http://schemas.microsoft.com/office/drawing/2014/main" id="{F233A472-DA68-4F30-9EA3-899C9692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D444D5-88BA-47B4-9C9E-2902AC01A2BB}"/>
              </a:ext>
            </a:extLst>
          </p:cNvPr>
          <p:cNvSpPr txBox="1"/>
          <p:nvPr/>
        </p:nvSpPr>
        <p:spPr>
          <a:xfrm>
            <a:off x="0" y="908720"/>
            <a:ext cx="9144000" cy="2880320"/>
          </a:xfrm>
          <a:prstGeom prst="rect">
            <a:avLst/>
          </a:prstGeom>
          <a:solidFill>
            <a:srgbClr val="14BED3">
              <a:alpha val="6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6000" b="1" dirty="0">
                <a:solidFill>
                  <a:schemeClr val="bg1"/>
                </a:solidFill>
              </a:rPr>
              <a:t>2020</a:t>
            </a:r>
          </a:p>
          <a:p>
            <a:pPr algn="ctr"/>
            <a:r>
              <a:rPr kumimoji="1" lang="ja-JP" altLang="en-US" sz="6000" b="1" dirty="0">
                <a:solidFill>
                  <a:schemeClr val="bg1"/>
                </a:solidFill>
              </a:rPr>
              <a:t>サービス開発エンジニアを体験してみよう</a:t>
            </a:r>
            <a:endParaRPr kumimoji="1" lang="en-US" altLang="ja-JP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E77335-F11E-44D9-A733-940877AB7F1F}"/>
              </a:ext>
            </a:extLst>
          </p:cNvPr>
          <p:cNvSpPr txBox="1"/>
          <p:nvPr/>
        </p:nvSpPr>
        <p:spPr>
          <a:xfrm>
            <a:off x="251520" y="144016"/>
            <a:ext cx="7272808" cy="5486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ja-JP" altLang="en-US" sz="2800" b="1" u="sng">
                <a:solidFill>
                  <a:srgbClr val="14BED3"/>
                </a:solidFill>
              </a:rPr>
              <a:t>サービス開発エンジニアを体験してみよう</a:t>
            </a:r>
            <a:endParaRPr lang="ja-JP" altLang="en-US" sz="2800" b="1" u="sng" dirty="0">
              <a:solidFill>
                <a:srgbClr val="14BED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3BB432A-F91F-4866-B014-34F9933B8643}"/>
              </a:ext>
            </a:extLst>
          </p:cNvPr>
          <p:cNvSpPr txBox="1"/>
          <p:nvPr/>
        </p:nvSpPr>
        <p:spPr>
          <a:xfrm>
            <a:off x="462454" y="908720"/>
            <a:ext cx="8358017" cy="547260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ja-JP" altLang="en-US" sz="2400" dirty="0">
                <a:solidFill>
                  <a:srgbClr val="14BED3"/>
                </a:solidFill>
              </a:rPr>
              <a:t>サービス</a:t>
            </a:r>
            <a:r>
              <a:rPr lang="en-US" altLang="ja-JP" sz="2400" dirty="0">
                <a:solidFill>
                  <a:srgbClr val="14BED3"/>
                </a:solidFill>
              </a:rPr>
              <a:t>/</a:t>
            </a:r>
            <a:r>
              <a:rPr lang="ja-JP" altLang="en-US" sz="2400" dirty="0">
                <a:solidFill>
                  <a:srgbClr val="14BED3"/>
                </a:solidFill>
              </a:rPr>
              <a:t>プロダクトの開発に欠かせない</a:t>
            </a:r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　アプリ開発（</a:t>
            </a:r>
            <a:r>
              <a:rPr lang="en-US" altLang="ja-JP" sz="2400" dirty="0">
                <a:solidFill>
                  <a:srgbClr val="14BED3"/>
                </a:solidFill>
              </a:rPr>
              <a:t>SPA</a:t>
            </a:r>
            <a:r>
              <a:rPr lang="ja-JP" altLang="en-US" sz="2400" dirty="0">
                <a:solidFill>
                  <a:srgbClr val="14BED3"/>
                </a:solidFill>
              </a:rPr>
              <a:t>、</a:t>
            </a:r>
            <a:r>
              <a:rPr lang="en-US" altLang="ja-JP" sz="2400" dirty="0">
                <a:solidFill>
                  <a:srgbClr val="14BED3"/>
                </a:solidFill>
              </a:rPr>
              <a:t>API</a:t>
            </a:r>
            <a:r>
              <a:rPr lang="ja-JP" altLang="en-US" sz="2400" dirty="0">
                <a:solidFill>
                  <a:srgbClr val="14BED3"/>
                </a:solidFill>
              </a:rPr>
              <a:t>、モバイルアプリ）</a:t>
            </a:r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　</a:t>
            </a:r>
            <a:r>
              <a:rPr lang="en-US" altLang="ja-JP" sz="2400" dirty="0">
                <a:solidFill>
                  <a:srgbClr val="14BED3"/>
                </a:solidFill>
              </a:rPr>
              <a:t>DevOps</a:t>
            </a:r>
            <a:r>
              <a:rPr lang="ja-JP" altLang="en-US" sz="2400" dirty="0">
                <a:solidFill>
                  <a:srgbClr val="14BED3"/>
                </a:solidFill>
              </a:rPr>
              <a:t>（チーム開発やモニタリング）</a:t>
            </a:r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を体験してみませんか？</a:t>
            </a:r>
            <a:endParaRPr lang="en-US" altLang="ja-JP" sz="2400" dirty="0">
              <a:solidFill>
                <a:srgbClr val="14BED3"/>
              </a:solidFill>
            </a:endParaRPr>
          </a:p>
          <a:p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＞</a:t>
            </a:r>
            <a:r>
              <a:rPr kumimoji="1" lang="ja-JP" altLang="en-US" sz="2400" dirty="0">
                <a:solidFill>
                  <a:srgbClr val="14BED3"/>
                </a:solidFill>
              </a:rPr>
              <a:t>アプリ開発</a:t>
            </a:r>
            <a:endParaRPr kumimoji="1" lang="en-US" altLang="ja-JP" sz="2400" dirty="0">
              <a:solidFill>
                <a:srgbClr val="14BED3"/>
              </a:solidFill>
            </a:endParaRPr>
          </a:p>
          <a:p>
            <a:r>
              <a:rPr kumimoji="1" lang="ja-JP" altLang="en-US" sz="2400" dirty="0">
                <a:solidFill>
                  <a:srgbClr val="14BED3"/>
                </a:solidFill>
              </a:rPr>
              <a:t>モダンなアプリケーションの</a:t>
            </a:r>
            <a:r>
              <a:rPr lang="ja-JP" altLang="en-US" sz="2400" dirty="0">
                <a:solidFill>
                  <a:srgbClr val="14BED3"/>
                </a:solidFill>
              </a:rPr>
              <a:t>仕組みを理解して</a:t>
            </a:r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実際にプログラミングを行います。</a:t>
            </a:r>
            <a:endParaRPr lang="en-US" altLang="ja-JP" sz="2400" dirty="0">
              <a:solidFill>
                <a:srgbClr val="14BED3"/>
              </a:solidFill>
            </a:endParaRPr>
          </a:p>
          <a:p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＞</a:t>
            </a:r>
            <a:r>
              <a:rPr lang="en-US" altLang="ja-JP" sz="2400" dirty="0">
                <a:solidFill>
                  <a:srgbClr val="14BED3"/>
                </a:solidFill>
              </a:rPr>
              <a:t>DevOps</a:t>
            </a:r>
          </a:p>
          <a:p>
            <a:r>
              <a:rPr lang="ja-JP" altLang="en-US" sz="2400" dirty="0">
                <a:solidFill>
                  <a:srgbClr val="14BED3"/>
                </a:solidFill>
              </a:rPr>
              <a:t>チーム開発やモニタリングを疑似体験します。</a:t>
            </a:r>
            <a:endParaRPr lang="en-US" altLang="ja-JP" sz="2400" dirty="0">
              <a:solidFill>
                <a:srgbClr val="14BED3"/>
              </a:solidFill>
            </a:endParaRPr>
          </a:p>
          <a:p>
            <a:endParaRPr lang="en-US" altLang="ja-JP" sz="2400" dirty="0">
              <a:solidFill>
                <a:srgbClr val="14BED3"/>
              </a:solidFill>
            </a:endParaRPr>
          </a:p>
          <a:p>
            <a:r>
              <a:rPr lang="ja-JP" altLang="en-US" sz="2400" dirty="0">
                <a:solidFill>
                  <a:srgbClr val="14BED3"/>
                </a:solidFill>
              </a:rPr>
              <a:t>学んだことを実践する場として、</a:t>
            </a:r>
            <a:endParaRPr lang="en-US" altLang="ja-JP" sz="2400" dirty="0">
              <a:solidFill>
                <a:srgbClr val="14BED3"/>
              </a:solidFill>
            </a:endParaRPr>
          </a:p>
          <a:p>
            <a:r>
              <a:rPr kumimoji="1" lang="ja-JP" altLang="en-US" sz="2400" dirty="0">
                <a:solidFill>
                  <a:srgbClr val="14BED3"/>
                </a:solidFill>
              </a:rPr>
              <a:t>腕試しハッカソンを開催予定です。</a:t>
            </a:r>
            <a:endParaRPr kumimoji="1" lang="en-US" altLang="ja-JP" sz="2400" dirty="0">
              <a:solidFill>
                <a:srgbClr val="14BE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9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E77335-F11E-44D9-A733-940877AB7F1F}"/>
              </a:ext>
            </a:extLst>
          </p:cNvPr>
          <p:cNvSpPr txBox="1"/>
          <p:nvPr/>
        </p:nvSpPr>
        <p:spPr>
          <a:xfrm>
            <a:off x="251520" y="144016"/>
            <a:ext cx="7272808" cy="5486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kumimoji="1" lang="ja-JP" altLang="en-US" sz="2800" b="1" u="sng" dirty="0">
                <a:solidFill>
                  <a:srgbClr val="14BED3"/>
                </a:solidFill>
              </a:rPr>
              <a:t>スケジュール</a:t>
            </a:r>
            <a:endParaRPr kumimoji="1" lang="en-US" altLang="ja-JP" sz="2800" b="1" u="sng" dirty="0">
              <a:solidFill>
                <a:srgbClr val="14BED3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6530B40-2127-4BFD-AF2F-C36437A7BFF8}"/>
              </a:ext>
            </a:extLst>
          </p:cNvPr>
          <p:cNvSpPr/>
          <p:nvPr/>
        </p:nvSpPr>
        <p:spPr>
          <a:xfrm>
            <a:off x="2524302" y="980728"/>
            <a:ext cx="1438470" cy="863285"/>
          </a:xfrm>
          <a:prstGeom prst="rect">
            <a:avLst/>
          </a:prstGeom>
          <a:solidFill>
            <a:srgbClr val="14BED3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SPA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ハンズオン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CC3DBBA-A72D-49D5-A51B-8FC3A4A5D792}"/>
              </a:ext>
            </a:extLst>
          </p:cNvPr>
          <p:cNvSpPr/>
          <p:nvPr/>
        </p:nvSpPr>
        <p:spPr>
          <a:xfrm>
            <a:off x="2525992" y="1988840"/>
            <a:ext cx="1438470" cy="863285"/>
          </a:xfrm>
          <a:prstGeom prst="rect">
            <a:avLst/>
          </a:prstGeom>
          <a:solidFill>
            <a:srgbClr val="14BED3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ハンズオン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13B3DC-8937-4CC9-8007-F7168C878A6C}"/>
              </a:ext>
            </a:extLst>
          </p:cNvPr>
          <p:cNvSpPr/>
          <p:nvPr/>
        </p:nvSpPr>
        <p:spPr>
          <a:xfrm>
            <a:off x="2524302" y="2996952"/>
            <a:ext cx="1438470" cy="863285"/>
          </a:xfrm>
          <a:prstGeom prst="rect">
            <a:avLst/>
          </a:prstGeom>
          <a:solidFill>
            <a:srgbClr val="14BED3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モバイル</a:t>
            </a:r>
            <a:endParaRPr kumimoji="1"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ハンズオン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0B329F0-6A65-499C-A900-7A90A3925DBD}"/>
              </a:ext>
            </a:extLst>
          </p:cNvPr>
          <p:cNvSpPr/>
          <p:nvPr/>
        </p:nvSpPr>
        <p:spPr>
          <a:xfrm>
            <a:off x="2525992" y="4005064"/>
            <a:ext cx="1438470" cy="863285"/>
          </a:xfrm>
          <a:prstGeom prst="rect">
            <a:avLst/>
          </a:prstGeom>
          <a:solidFill>
            <a:srgbClr val="14BED3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DevOps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</a:rPr>
              <a:t>ハンズオン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838BA26-448D-4F3C-AFD3-9D9396B38BB4}"/>
              </a:ext>
            </a:extLst>
          </p:cNvPr>
          <p:cNvSpPr/>
          <p:nvPr/>
        </p:nvSpPr>
        <p:spPr>
          <a:xfrm>
            <a:off x="2525992" y="5013987"/>
            <a:ext cx="1438470" cy="863285"/>
          </a:xfrm>
          <a:prstGeom prst="rect">
            <a:avLst/>
          </a:prstGeom>
          <a:solidFill>
            <a:srgbClr val="14BED3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腕試し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ハッカソン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4DAAE66-68E3-4F69-AC15-45CD38E80695}"/>
              </a:ext>
            </a:extLst>
          </p:cNvPr>
          <p:cNvSpPr/>
          <p:nvPr/>
        </p:nvSpPr>
        <p:spPr>
          <a:xfrm>
            <a:off x="4106788" y="980728"/>
            <a:ext cx="3631874" cy="863285"/>
          </a:xfrm>
          <a:prstGeom prst="rect">
            <a:avLst/>
          </a:prstGeom>
          <a:solidFill>
            <a:schemeClr val="bg1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SPA</a:t>
            </a:r>
            <a:r>
              <a:rPr lang="ja-JP" altLang="en-US" sz="1400" dirty="0">
                <a:solidFill>
                  <a:srgbClr val="14BED3"/>
                </a:solidFill>
              </a:rPr>
              <a:t>の仕組みを理解し、</a:t>
            </a:r>
            <a:r>
              <a:rPr lang="en-US" altLang="ja-JP" sz="1400" dirty="0">
                <a:solidFill>
                  <a:srgbClr val="14BED3"/>
                </a:solidFill>
              </a:rPr>
              <a:t>React</a:t>
            </a:r>
            <a:r>
              <a:rPr lang="ja-JP" altLang="en-US" sz="1400" dirty="0">
                <a:solidFill>
                  <a:srgbClr val="14BED3"/>
                </a:solidFill>
              </a:rPr>
              <a:t>を使ってプログラミングを行います。</a:t>
            </a:r>
            <a:endParaRPr lang="en-US" altLang="ja-JP" sz="1400" dirty="0">
              <a:solidFill>
                <a:srgbClr val="14BED3"/>
              </a:solidFill>
            </a:endParaRPr>
          </a:p>
          <a:p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DE9D89C-0647-4E72-B57C-B7DEE2BBB7BE}"/>
              </a:ext>
            </a:extLst>
          </p:cNvPr>
          <p:cNvSpPr/>
          <p:nvPr/>
        </p:nvSpPr>
        <p:spPr>
          <a:xfrm>
            <a:off x="4108478" y="1988840"/>
            <a:ext cx="3631874" cy="863285"/>
          </a:xfrm>
          <a:prstGeom prst="rect">
            <a:avLst/>
          </a:prstGeom>
          <a:solidFill>
            <a:schemeClr val="bg1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API</a:t>
            </a:r>
            <a:r>
              <a:rPr lang="ja-JP" altLang="en-US" sz="1400" dirty="0">
                <a:solidFill>
                  <a:srgbClr val="14BED3"/>
                </a:solidFill>
              </a:rPr>
              <a:t>の仕組みを理解し、</a:t>
            </a:r>
            <a:r>
              <a:rPr lang="en-US" altLang="ja-JP" sz="1400" dirty="0">
                <a:solidFill>
                  <a:srgbClr val="14BED3"/>
                </a:solidFill>
              </a:rPr>
              <a:t>Nablarch</a:t>
            </a:r>
            <a:r>
              <a:rPr lang="ja-JP" altLang="en-US" sz="1400" dirty="0">
                <a:solidFill>
                  <a:srgbClr val="14BED3"/>
                </a:solidFill>
              </a:rPr>
              <a:t>を使ってプログラミングを行います。</a:t>
            </a:r>
            <a:endParaRPr lang="en-US" altLang="ja-JP" sz="1400" dirty="0">
              <a:solidFill>
                <a:srgbClr val="14BED3"/>
              </a:solidFill>
            </a:endParaRPr>
          </a:p>
          <a:p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3B362D3-7D03-4C2D-96B0-7EFFB54ACAD8}"/>
              </a:ext>
            </a:extLst>
          </p:cNvPr>
          <p:cNvSpPr/>
          <p:nvPr/>
        </p:nvSpPr>
        <p:spPr>
          <a:xfrm>
            <a:off x="4106788" y="2996952"/>
            <a:ext cx="3631874" cy="863285"/>
          </a:xfrm>
          <a:prstGeom prst="rect">
            <a:avLst/>
          </a:prstGeom>
          <a:solidFill>
            <a:schemeClr val="bg1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rgbClr val="14BED3"/>
                </a:solidFill>
              </a:rPr>
              <a:t>モバイルアプリの仕組みを理解し、</a:t>
            </a:r>
            <a:r>
              <a:rPr kumimoji="1" lang="en-US" altLang="ja-JP" sz="1400" dirty="0">
                <a:solidFill>
                  <a:srgbClr val="14BED3"/>
                </a:solidFill>
              </a:rPr>
              <a:t>React</a:t>
            </a:r>
            <a:r>
              <a:rPr kumimoji="1" lang="ja-JP" altLang="en-US" sz="1400" dirty="0">
                <a:solidFill>
                  <a:srgbClr val="14BED3"/>
                </a:solidFill>
              </a:rPr>
              <a:t> </a:t>
            </a:r>
            <a:r>
              <a:rPr kumimoji="1" lang="en-US" altLang="ja-JP" sz="1400" dirty="0">
                <a:solidFill>
                  <a:srgbClr val="14BED3"/>
                </a:solidFill>
              </a:rPr>
              <a:t>Native</a:t>
            </a:r>
            <a:r>
              <a:rPr kumimoji="1" lang="ja-JP" altLang="en-US" sz="1400" dirty="0">
                <a:solidFill>
                  <a:srgbClr val="14BED3"/>
                </a:solidFill>
              </a:rPr>
              <a:t>を使ってプログラミングを行います。</a:t>
            </a:r>
            <a:endParaRPr kumimoji="1" lang="en-US" altLang="ja-JP" sz="1400" dirty="0">
              <a:solidFill>
                <a:srgbClr val="14BED3"/>
              </a:solidFill>
            </a:endParaRPr>
          </a:p>
          <a:p>
            <a:endParaRPr kumimoji="1"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79604CE-0DBE-4355-9F70-85202F5BF6E4}"/>
              </a:ext>
            </a:extLst>
          </p:cNvPr>
          <p:cNvSpPr/>
          <p:nvPr/>
        </p:nvSpPr>
        <p:spPr>
          <a:xfrm>
            <a:off x="4108478" y="4005064"/>
            <a:ext cx="3631874" cy="863285"/>
          </a:xfrm>
          <a:prstGeom prst="rect">
            <a:avLst/>
          </a:prstGeom>
          <a:solidFill>
            <a:schemeClr val="bg1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DevOps</a:t>
            </a:r>
            <a:r>
              <a:rPr lang="ja-JP" altLang="en-US" sz="1400" dirty="0">
                <a:solidFill>
                  <a:srgbClr val="14BED3"/>
                </a:solidFill>
              </a:rPr>
              <a:t>の仕組みを理解し、チーム開発やモニタリングを疑似体験します。</a:t>
            </a:r>
            <a:endParaRPr lang="en-US" altLang="ja-JP" sz="1400" dirty="0">
              <a:solidFill>
                <a:srgbClr val="14BED3"/>
              </a:solidFill>
            </a:endParaRPr>
          </a:p>
          <a:p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3281EFA-C2DC-4282-8C01-4975FCB1D50A}"/>
              </a:ext>
            </a:extLst>
          </p:cNvPr>
          <p:cNvSpPr/>
          <p:nvPr/>
        </p:nvSpPr>
        <p:spPr>
          <a:xfrm>
            <a:off x="4108478" y="5013987"/>
            <a:ext cx="3631874" cy="863285"/>
          </a:xfrm>
          <a:prstGeom prst="rect">
            <a:avLst/>
          </a:prstGeom>
          <a:solidFill>
            <a:schemeClr val="bg1"/>
          </a:solidFill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14BED3"/>
                </a:solidFill>
              </a:rPr>
              <a:t>学んだことを実践する場として</a:t>
            </a:r>
            <a:r>
              <a:rPr kumimoji="1" lang="ja-JP" altLang="en-US" sz="1400" dirty="0">
                <a:solidFill>
                  <a:srgbClr val="14BED3"/>
                </a:solidFill>
              </a:rPr>
              <a:t>腕試しハッカソンを開催します。お題に対してチームを組んで</a:t>
            </a:r>
            <a:r>
              <a:rPr kumimoji="1" lang="en-US" altLang="ja-JP" sz="1400" dirty="0">
                <a:solidFill>
                  <a:srgbClr val="14BED3"/>
                </a:solidFill>
              </a:rPr>
              <a:t>2</a:t>
            </a:r>
            <a:r>
              <a:rPr kumimoji="1" lang="ja-JP" altLang="en-US" sz="1400" dirty="0">
                <a:solidFill>
                  <a:srgbClr val="14BED3"/>
                </a:solidFill>
              </a:rPr>
              <a:t>日間で試作品を開発します。</a:t>
            </a:r>
            <a:endParaRPr kumimoji="1"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8E42285-B93D-4CE5-A6B9-4D7D4E72451B}"/>
              </a:ext>
            </a:extLst>
          </p:cNvPr>
          <p:cNvSpPr/>
          <p:nvPr/>
        </p:nvSpPr>
        <p:spPr>
          <a:xfrm>
            <a:off x="6087009" y="1556792"/>
            <a:ext cx="575796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React</a:t>
            </a:r>
            <a:endParaRPr kumimoji="1" lang="ja-JP" altLang="en-US" sz="9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16B1D561-FA4E-41BD-BA77-38CA2A67A9D8}"/>
              </a:ext>
            </a:extLst>
          </p:cNvPr>
          <p:cNvSpPr/>
          <p:nvPr/>
        </p:nvSpPr>
        <p:spPr>
          <a:xfrm>
            <a:off x="6735081" y="1556792"/>
            <a:ext cx="936104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TypeScript</a:t>
            </a:r>
            <a:endParaRPr kumimoji="1" lang="ja-JP" altLang="en-US" sz="900" dirty="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66B159A-21C6-4981-957E-AEAD7E7F0518}"/>
              </a:ext>
            </a:extLst>
          </p:cNvPr>
          <p:cNvSpPr/>
          <p:nvPr/>
        </p:nvSpPr>
        <p:spPr>
          <a:xfrm>
            <a:off x="6087009" y="2564904"/>
            <a:ext cx="827706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Nablarch</a:t>
            </a:r>
            <a:endParaRPr kumimoji="1" lang="ja-JP" altLang="en-US" sz="900" dirty="0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3A2D0971-061C-462E-B3CA-2FE1735D1572}"/>
              </a:ext>
            </a:extLst>
          </p:cNvPr>
          <p:cNvSpPr/>
          <p:nvPr/>
        </p:nvSpPr>
        <p:spPr>
          <a:xfrm>
            <a:off x="6984269" y="2564904"/>
            <a:ext cx="684076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Docker</a:t>
            </a:r>
            <a:endParaRPr kumimoji="1" lang="ja-JP" altLang="en-US" sz="900" dirty="0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178126A8-C693-462E-9D41-56AA9FACAEBB}"/>
              </a:ext>
            </a:extLst>
          </p:cNvPr>
          <p:cNvSpPr/>
          <p:nvPr/>
        </p:nvSpPr>
        <p:spPr>
          <a:xfrm>
            <a:off x="4973725" y="3573016"/>
            <a:ext cx="1040792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React</a:t>
            </a:r>
            <a:r>
              <a:rPr kumimoji="1" lang="ja-JP" altLang="en-US" sz="900" dirty="0"/>
              <a:t> </a:t>
            </a:r>
            <a:r>
              <a:rPr kumimoji="1" lang="en-US" altLang="ja-JP" sz="900" dirty="0"/>
              <a:t>Native</a:t>
            </a:r>
            <a:endParaRPr kumimoji="1" lang="ja-JP" altLang="en-US" sz="900" dirty="0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E85F4A35-1EAA-4182-BB9C-298795AADD3E}"/>
              </a:ext>
            </a:extLst>
          </p:cNvPr>
          <p:cNvSpPr/>
          <p:nvPr/>
        </p:nvSpPr>
        <p:spPr>
          <a:xfrm>
            <a:off x="6087008" y="3573016"/>
            <a:ext cx="968817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Native</a:t>
            </a:r>
            <a:r>
              <a:rPr kumimoji="1" lang="ja-JP" altLang="en-US" sz="900" dirty="0"/>
              <a:t> </a:t>
            </a:r>
            <a:r>
              <a:rPr kumimoji="1" lang="en-US" altLang="ja-JP" sz="900" dirty="0"/>
              <a:t>Base</a:t>
            </a:r>
            <a:endParaRPr kumimoji="1" lang="ja-JP" altLang="en-US" sz="900" dirty="0"/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8BC64607-03D8-4610-9B25-933A51AE8E38}"/>
              </a:ext>
            </a:extLst>
          </p:cNvPr>
          <p:cNvSpPr/>
          <p:nvPr/>
        </p:nvSpPr>
        <p:spPr>
          <a:xfrm>
            <a:off x="7133965" y="3575266"/>
            <a:ext cx="537220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Expo</a:t>
            </a:r>
            <a:endParaRPr kumimoji="1" lang="ja-JP" altLang="en-US" sz="900" dirty="0"/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2809461-0F24-491F-9054-2A520C19AA8D}"/>
              </a:ext>
            </a:extLst>
          </p:cNvPr>
          <p:cNvSpPr/>
          <p:nvPr/>
        </p:nvSpPr>
        <p:spPr>
          <a:xfrm>
            <a:off x="4468518" y="4581128"/>
            <a:ext cx="647771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CI/CD</a:t>
            </a:r>
            <a:endParaRPr kumimoji="1" lang="ja-JP" altLang="en-US" sz="900" dirty="0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41C69785-BCF8-4239-B58B-7FFB11CEB488}"/>
              </a:ext>
            </a:extLst>
          </p:cNvPr>
          <p:cNvSpPr/>
          <p:nvPr/>
        </p:nvSpPr>
        <p:spPr>
          <a:xfrm>
            <a:off x="5185948" y="4581128"/>
            <a:ext cx="647771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GitLab</a:t>
            </a:r>
            <a:endParaRPr kumimoji="1" lang="ja-JP" altLang="en-US" sz="900" dirty="0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04DBEE1D-1E5E-4A1A-9254-3D7723B27248}"/>
              </a:ext>
            </a:extLst>
          </p:cNvPr>
          <p:cNvSpPr/>
          <p:nvPr/>
        </p:nvSpPr>
        <p:spPr>
          <a:xfrm>
            <a:off x="5906029" y="4581939"/>
            <a:ext cx="791720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Datadog</a:t>
            </a:r>
            <a:endParaRPr kumimoji="1" lang="ja-JP" altLang="en-US" sz="900" dirty="0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C97C0482-AA6F-4D1E-9A7C-11F0E3A0501C}"/>
              </a:ext>
            </a:extLst>
          </p:cNvPr>
          <p:cNvSpPr/>
          <p:nvPr/>
        </p:nvSpPr>
        <p:spPr>
          <a:xfrm>
            <a:off x="6770125" y="4581939"/>
            <a:ext cx="901060" cy="216024"/>
          </a:xfrm>
          <a:prstGeom prst="roundRect">
            <a:avLst>
              <a:gd name="adj" fmla="val 23722"/>
            </a:avLst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PagerDuty</a:t>
            </a:r>
            <a:endParaRPr kumimoji="1" lang="ja-JP" altLang="en-US" sz="9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EF311DF-A651-46A8-93FC-069C2E555637}"/>
              </a:ext>
            </a:extLst>
          </p:cNvPr>
          <p:cNvGrpSpPr/>
          <p:nvPr/>
        </p:nvGrpSpPr>
        <p:grpSpPr>
          <a:xfrm>
            <a:off x="683568" y="980728"/>
            <a:ext cx="1729882" cy="863285"/>
            <a:chOff x="683568" y="980728"/>
            <a:chExt cx="1729882" cy="863285"/>
          </a:xfrm>
        </p:grpSpPr>
        <p:sp>
          <p:nvSpPr>
            <p:cNvPr id="2" name="矢印: 五方向 1">
              <a:extLst>
                <a:ext uri="{FF2B5EF4-FFF2-40B4-BE49-F238E27FC236}">
                  <a16:creationId xmlns:a16="http://schemas.microsoft.com/office/drawing/2014/main" id="{136CB177-5551-4932-9A87-E563467ACA17}"/>
                </a:ext>
              </a:extLst>
            </p:cNvPr>
            <p:cNvSpPr/>
            <p:nvPr/>
          </p:nvSpPr>
          <p:spPr>
            <a:xfrm>
              <a:off x="753886" y="980728"/>
              <a:ext cx="1657874" cy="863285"/>
            </a:xfrm>
            <a:prstGeom prst="homePlate">
              <a:avLst>
                <a:gd name="adj" fmla="val 31919"/>
              </a:avLst>
            </a:prstGeom>
            <a:solidFill>
              <a:srgbClr val="14BE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/>
            </a:p>
          </p:txBody>
        </p:sp>
        <p:sp>
          <p:nvSpPr>
            <p:cNvPr id="45" name="矢印: 五方向 44">
              <a:extLst>
                <a:ext uri="{FF2B5EF4-FFF2-40B4-BE49-F238E27FC236}">
                  <a16:creationId xmlns:a16="http://schemas.microsoft.com/office/drawing/2014/main" id="{0F8EBEB9-2454-4B03-8737-E41F5AF08982}"/>
                </a:ext>
              </a:extLst>
            </p:cNvPr>
            <p:cNvSpPr/>
            <p:nvPr/>
          </p:nvSpPr>
          <p:spPr>
            <a:xfrm>
              <a:off x="683568" y="980728"/>
              <a:ext cx="1729882" cy="863285"/>
            </a:xfrm>
            <a:prstGeom prst="homePlate">
              <a:avLst>
                <a:gd name="adj" fmla="val 31919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10/2</a:t>
              </a:r>
              <a:r>
                <a:rPr kumimoji="1" lang="en-US" altLang="ja-JP" sz="1200" dirty="0"/>
                <a:t>(</a:t>
              </a:r>
              <a:r>
                <a:rPr kumimoji="1" lang="ja-JP" altLang="en-US" sz="1200" dirty="0"/>
                <a:t>金</a:t>
              </a:r>
              <a:r>
                <a:rPr kumimoji="1" lang="en-US" altLang="ja-JP" sz="1200" dirty="0"/>
                <a:t>)</a:t>
              </a:r>
            </a:p>
            <a:p>
              <a:pPr algn="ctr"/>
              <a:r>
                <a:rPr lang="en-US" altLang="ja-JP" sz="1200" dirty="0"/>
                <a:t>13:00-17:00</a:t>
              </a:r>
              <a:endParaRPr kumimoji="1" lang="ja-JP" altLang="en-US" sz="1200" dirty="0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58F5EDE-C5B7-47D2-982A-A065A277CF53}"/>
              </a:ext>
            </a:extLst>
          </p:cNvPr>
          <p:cNvGrpSpPr/>
          <p:nvPr/>
        </p:nvGrpSpPr>
        <p:grpSpPr>
          <a:xfrm>
            <a:off x="683568" y="1988840"/>
            <a:ext cx="1729882" cy="863285"/>
            <a:chOff x="683568" y="980728"/>
            <a:chExt cx="1729882" cy="863285"/>
          </a:xfrm>
        </p:grpSpPr>
        <p:sp>
          <p:nvSpPr>
            <p:cNvPr id="47" name="矢印: 五方向 46">
              <a:extLst>
                <a:ext uri="{FF2B5EF4-FFF2-40B4-BE49-F238E27FC236}">
                  <a16:creationId xmlns:a16="http://schemas.microsoft.com/office/drawing/2014/main" id="{83DFB0A3-645B-46A8-BFFC-C79E2935720F}"/>
                </a:ext>
              </a:extLst>
            </p:cNvPr>
            <p:cNvSpPr/>
            <p:nvPr/>
          </p:nvSpPr>
          <p:spPr>
            <a:xfrm>
              <a:off x="753886" y="980728"/>
              <a:ext cx="1659564" cy="863285"/>
            </a:xfrm>
            <a:prstGeom prst="homePlate">
              <a:avLst>
                <a:gd name="adj" fmla="val 31919"/>
              </a:avLst>
            </a:prstGeom>
            <a:solidFill>
              <a:srgbClr val="14BE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/>
            </a:p>
          </p:txBody>
        </p:sp>
        <p:sp>
          <p:nvSpPr>
            <p:cNvPr id="48" name="矢印: 五方向 47">
              <a:extLst>
                <a:ext uri="{FF2B5EF4-FFF2-40B4-BE49-F238E27FC236}">
                  <a16:creationId xmlns:a16="http://schemas.microsoft.com/office/drawing/2014/main" id="{6318A948-5C89-49EB-B62D-C7903CE7036B}"/>
                </a:ext>
              </a:extLst>
            </p:cNvPr>
            <p:cNvSpPr/>
            <p:nvPr/>
          </p:nvSpPr>
          <p:spPr>
            <a:xfrm>
              <a:off x="683568" y="980728"/>
              <a:ext cx="1729882" cy="863285"/>
            </a:xfrm>
            <a:prstGeom prst="homePlate">
              <a:avLst>
                <a:gd name="adj" fmla="val 31919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11/21</a:t>
              </a:r>
              <a:r>
                <a:rPr kumimoji="1" lang="en-US" altLang="ja-JP" sz="1200" dirty="0"/>
                <a:t>(</a:t>
              </a:r>
              <a:r>
                <a:rPr kumimoji="1" lang="ja-JP" altLang="en-US" sz="1200" dirty="0"/>
                <a:t>土</a:t>
              </a:r>
              <a:r>
                <a:rPr kumimoji="1" lang="en-US" altLang="ja-JP" sz="1200" dirty="0"/>
                <a:t>)</a:t>
              </a:r>
            </a:p>
            <a:p>
              <a:pPr algn="ctr"/>
              <a:r>
                <a:rPr lang="en-US" altLang="ja-JP" sz="1200" dirty="0"/>
                <a:t>13:00-17:00</a:t>
              </a:r>
              <a:endParaRPr kumimoji="1" lang="ja-JP" altLang="en-US" sz="1200" dirty="0"/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1DC0B67F-4580-4E29-B9A1-23F1BF888849}"/>
              </a:ext>
            </a:extLst>
          </p:cNvPr>
          <p:cNvGrpSpPr/>
          <p:nvPr/>
        </p:nvGrpSpPr>
        <p:grpSpPr>
          <a:xfrm>
            <a:off x="679788" y="2996951"/>
            <a:ext cx="1731972" cy="863285"/>
            <a:chOff x="683568" y="980728"/>
            <a:chExt cx="1731972" cy="863285"/>
          </a:xfrm>
        </p:grpSpPr>
        <p:sp>
          <p:nvSpPr>
            <p:cNvPr id="50" name="矢印: 五方向 49">
              <a:extLst>
                <a:ext uri="{FF2B5EF4-FFF2-40B4-BE49-F238E27FC236}">
                  <a16:creationId xmlns:a16="http://schemas.microsoft.com/office/drawing/2014/main" id="{1D73B143-7036-4B5E-B5F5-F5AA2404752B}"/>
                </a:ext>
              </a:extLst>
            </p:cNvPr>
            <p:cNvSpPr/>
            <p:nvPr/>
          </p:nvSpPr>
          <p:spPr>
            <a:xfrm>
              <a:off x="753886" y="980728"/>
              <a:ext cx="1661654" cy="863285"/>
            </a:xfrm>
            <a:prstGeom prst="homePlate">
              <a:avLst>
                <a:gd name="adj" fmla="val 31919"/>
              </a:avLst>
            </a:prstGeom>
            <a:solidFill>
              <a:srgbClr val="14BE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/>
            </a:p>
          </p:txBody>
        </p:sp>
        <p:sp>
          <p:nvSpPr>
            <p:cNvPr id="51" name="矢印: 五方向 50">
              <a:extLst>
                <a:ext uri="{FF2B5EF4-FFF2-40B4-BE49-F238E27FC236}">
                  <a16:creationId xmlns:a16="http://schemas.microsoft.com/office/drawing/2014/main" id="{EB057DF7-DE45-42B4-935D-194B9377291E}"/>
                </a:ext>
              </a:extLst>
            </p:cNvPr>
            <p:cNvSpPr/>
            <p:nvPr/>
          </p:nvSpPr>
          <p:spPr>
            <a:xfrm>
              <a:off x="683568" y="980728"/>
              <a:ext cx="1729882" cy="863285"/>
            </a:xfrm>
            <a:prstGeom prst="homePlate">
              <a:avLst>
                <a:gd name="adj" fmla="val 31919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12/13</a:t>
              </a:r>
              <a:r>
                <a:rPr kumimoji="1" lang="en-US" altLang="ja-JP" dirty="0"/>
                <a:t> </a:t>
              </a:r>
              <a:r>
                <a:rPr kumimoji="1" lang="en-US" altLang="ja-JP" sz="1200" dirty="0"/>
                <a:t>(</a:t>
              </a:r>
              <a:r>
                <a:rPr kumimoji="1" lang="ja-JP" altLang="en-US" sz="1200" dirty="0"/>
                <a:t>日</a:t>
              </a:r>
              <a:r>
                <a:rPr kumimoji="1" lang="en-US" altLang="ja-JP" sz="1200" dirty="0"/>
                <a:t>)</a:t>
              </a:r>
            </a:p>
            <a:p>
              <a:pPr algn="ctr"/>
              <a:r>
                <a:rPr lang="en-US" altLang="ja-JP" sz="1200" dirty="0"/>
                <a:t>13:00-17:00</a:t>
              </a:r>
              <a:endParaRPr kumimoji="1" lang="ja-JP" altLang="en-US" sz="1200" dirty="0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611E34FA-94B2-4A3E-A720-6C1FE2594F01}"/>
              </a:ext>
            </a:extLst>
          </p:cNvPr>
          <p:cNvGrpSpPr/>
          <p:nvPr/>
        </p:nvGrpSpPr>
        <p:grpSpPr>
          <a:xfrm>
            <a:off x="676932" y="4002006"/>
            <a:ext cx="1734828" cy="863285"/>
            <a:chOff x="683568" y="980728"/>
            <a:chExt cx="1734828" cy="863285"/>
          </a:xfrm>
        </p:grpSpPr>
        <p:sp>
          <p:nvSpPr>
            <p:cNvPr id="53" name="矢印: 五方向 52">
              <a:extLst>
                <a:ext uri="{FF2B5EF4-FFF2-40B4-BE49-F238E27FC236}">
                  <a16:creationId xmlns:a16="http://schemas.microsoft.com/office/drawing/2014/main" id="{7B1FE359-A8FB-4FC6-94F7-C6E20CB4F9DE}"/>
                </a:ext>
              </a:extLst>
            </p:cNvPr>
            <p:cNvSpPr/>
            <p:nvPr/>
          </p:nvSpPr>
          <p:spPr>
            <a:xfrm>
              <a:off x="753886" y="980728"/>
              <a:ext cx="1664510" cy="863285"/>
            </a:xfrm>
            <a:prstGeom prst="homePlate">
              <a:avLst>
                <a:gd name="adj" fmla="val 31919"/>
              </a:avLst>
            </a:prstGeom>
            <a:solidFill>
              <a:srgbClr val="14BE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/>
            </a:p>
          </p:txBody>
        </p:sp>
        <p:sp>
          <p:nvSpPr>
            <p:cNvPr id="54" name="矢印: 五方向 53">
              <a:extLst>
                <a:ext uri="{FF2B5EF4-FFF2-40B4-BE49-F238E27FC236}">
                  <a16:creationId xmlns:a16="http://schemas.microsoft.com/office/drawing/2014/main" id="{7FC0FB08-D87A-4358-895A-BCB680696C23}"/>
                </a:ext>
              </a:extLst>
            </p:cNvPr>
            <p:cNvSpPr/>
            <p:nvPr/>
          </p:nvSpPr>
          <p:spPr>
            <a:xfrm>
              <a:off x="683568" y="980728"/>
              <a:ext cx="1729882" cy="863285"/>
            </a:xfrm>
            <a:prstGeom prst="homePlate">
              <a:avLst>
                <a:gd name="adj" fmla="val 31919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1</a:t>
              </a:r>
              <a:r>
                <a:rPr lang="ja-JP" altLang="en-US" dirty="0"/>
                <a:t>月中旬</a:t>
              </a:r>
              <a:endParaRPr kumimoji="1" lang="ja-JP" altLang="en-US" sz="1200" dirty="0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99E6DD48-81CB-43A3-9EB2-ECA4B8869EDF}"/>
              </a:ext>
            </a:extLst>
          </p:cNvPr>
          <p:cNvGrpSpPr/>
          <p:nvPr/>
        </p:nvGrpSpPr>
        <p:grpSpPr>
          <a:xfrm>
            <a:off x="691850" y="5007413"/>
            <a:ext cx="1810586" cy="863285"/>
            <a:chOff x="703926" y="980728"/>
            <a:chExt cx="1810586" cy="863285"/>
          </a:xfrm>
        </p:grpSpPr>
        <p:sp>
          <p:nvSpPr>
            <p:cNvPr id="56" name="矢印: 五方向 55">
              <a:extLst>
                <a:ext uri="{FF2B5EF4-FFF2-40B4-BE49-F238E27FC236}">
                  <a16:creationId xmlns:a16="http://schemas.microsoft.com/office/drawing/2014/main" id="{4785117F-1681-4158-8629-F92A1674A2C4}"/>
                </a:ext>
              </a:extLst>
            </p:cNvPr>
            <p:cNvSpPr/>
            <p:nvPr/>
          </p:nvSpPr>
          <p:spPr>
            <a:xfrm>
              <a:off x="753886" y="980728"/>
              <a:ext cx="1669950" cy="863285"/>
            </a:xfrm>
            <a:prstGeom prst="homePlate">
              <a:avLst>
                <a:gd name="adj" fmla="val 31919"/>
              </a:avLst>
            </a:prstGeom>
            <a:solidFill>
              <a:srgbClr val="14BED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/>
            </a:p>
          </p:txBody>
        </p:sp>
        <p:sp>
          <p:nvSpPr>
            <p:cNvPr id="57" name="矢印: 五方向 56">
              <a:extLst>
                <a:ext uri="{FF2B5EF4-FFF2-40B4-BE49-F238E27FC236}">
                  <a16:creationId xmlns:a16="http://schemas.microsoft.com/office/drawing/2014/main" id="{B696DC35-4DCC-44A7-9F50-D449D97B27F5}"/>
                </a:ext>
              </a:extLst>
            </p:cNvPr>
            <p:cNvSpPr/>
            <p:nvPr/>
          </p:nvSpPr>
          <p:spPr>
            <a:xfrm>
              <a:off x="703926" y="980728"/>
              <a:ext cx="1810586" cy="863285"/>
            </a:xfrm>
            <a:prstGeom prst="homePlate">
              <a:avLst>
                <a:gd name="adj" fmla="val 31919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2/15-16 </a:t>
              </a:r>
              <a:r>
                <a:rPr kumimoji="1" lang="en-US" altLang="ja-JP" sz="1200" dirty="0"/>
                <a:t>(</a:t>
              </a:r>
              <a:r>
                <a:rPr kumimoji="1" lang="ja-JP" altLang="en-US" sz="1200" dirty="0"/>
                <a:t>月</a:t>
              </a:r>
              <a:r>
                <a:rPr lang="ja-JP" altLang="en-US" sz="1200" dirty="0"/>
                <a:t>火</a:t>
              </a:r>
              <a:r>
                <a:rPr kumimoji="1" lang="en-US" altLang="ja-JP" sz="1200" dirty="0"/>
                <a:t>)</a:t>
              </a:r>
            </a:p>
            <a:p>
              <a:pPr algn="ctr"/>
              <a:r>
                <a:rPr lang="en-US" altLang="ja-JP" sz="1200" dirty="0"/>
                <a:t>9:00-17:00</a:t>
              </a:r>
              <a:endParaRPr kumimoji="1"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221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CE7A77-1294-464D-9016-0AE462B7F870}"/>
              </a:ext>
            </a:extLst>
          </p:cNvPr>
          <p:cNvSpPr txBox="1"/>
          <p:nvPr/>
        </p:nvSpPr>
        <p:spPr>
          <a:xfrm>
            <a:off x="814056" y="823424"/>
            <a:ext cx="7574368" cy="562991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kumimoji="1" lang="ja-JP" altLang="en-US" sz="1600" dirty="0">
                <a:solidFill>
                  <a:srgbClr val="14BED3"/>
                </a:solidFill>
              </a:rPr>
              <a:t>サービス開発に興味がり、アプリの作り方を知りたい人。</a:t>
            </a:r>
            <a:endParaRPr kumimoji="1" lang="en-US" altLang="ja-JP" sz="1600" dirty="0">
              <a:solidFill>
                <a:srgbClr val="14BED3"/>
              </a:solidFill>
            </a:endParaRPr>
          </a:p>
          <a:p>
            <a:r>
              <a:rPr lang="ja-JP" altLang="en-US" sz="1600" dirty="0">
                <a:solidFill>
                  <a:srgbClr val="14BED3"/>
                </a:solidFill>
              </a:rPr>
              <a:t>チーム開発やモニタリングなど、サービス開発や運用に興味がある人。</a:t>
            </a:r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r>
              <a:rPr lang="ja-JP" altLang="en-US" sz="1600" dirty="0">
                <a:solidFill>
                  <a:srgbClr val="14BED3"/>
                </a:solidFill>
              </a:rPr>
              <a:t>体験学習の勉強会となるため、</a:t>
            </a:r>
            <a:r>
              <a:rPr kumimoji="1" lang="ja-JP" altLang="en-US" sz="1600" dirty="0">
                <a:solidFill>
                  <a:srgbClr val="14BED3"/>
                </a:solidFill>
              </a:rPr>
              <a:t>ベースとなるプログラミング言語の基礎知識が必要となります。開催までに</a:t>
            </a:r>
            <a:r>
              <a:rPr kumimoji="1" lang="en-US" altLang="ja-JP" sz="1600" dirty="0">
                <a:solidFill>
                  <a:srgbClr val="14BED3"/>
                </a:solidFill>
              </a:rPr>
              <a:t>Web</a:t>
            </a:r>
            <a:r>
              <a:rPr kumimoji="1" lang="ja-JP" altLang="en-US" sz="1600" dirty="0">
                <a:solidFill>
                  <a:srgbClr val="14BED3"/>
                </a:solidFill>
              </a:rPr>
              <a:t>や書籍等で勉強できていれば大丈夫です。</a:t>
            </a:r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endParaRPr lang="en-US" altLang="ja-JP" sz="1600" dirty="0">
              <a:solidFill>
                <a:srgbClr val="14BED3"/>
              </a:solidFill>
            </a:endParaRPr>
          </a:p>
          <a:p>
            <a:endParaRPr kumimoji="1" lang="en-US" altLang="ja-JP" sz="1600" dirty="0">
              <a:solidFill>
                <a:srgbClr val="14BED3"/>
              </a:solidFill>
            </a:endParaRPr>
          </a:p>
          <a:p>
            <a:r>
              <a:rPr lang="ja-JP" altLang="en-US" sz="1600" dirty="0">
                <a:solidFill>
                  <a:srgbClr val="14BED3"/>
                </a:solidFill>
              </a:rPr>
              <a:t>当日、使用する</a:t>
            </a:r>
            <a:r>
              <a:rPr lang="en-US" altLang="ja-JP" sz="1600" dirty="0">
                <a:solidFill>
                  <a:srgbClr val="14BED3"/>
                </a:solidFill>
              </a:rPr>
              <a:t>PC</a:t>
            </a:r>
            <a:r>
              <a:rPr lang="ja-JP" altLang="en-US" sz="1600" dirty="0">
                <a:solidFill>
                  <a:srgbClr val="14BED3"/>
                </a:solidFill>
              </a:rPr>
              <a:t>を準備できる人。</a:t>
            </a:r>
            <a:endParaRPr kumimoji="1" lang="en-US" altLang="ja-JP" sz="1600" dirty="0">
              <a:solidFill>
                <a:srgbClr val="14BED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E77335-F11E-44D9-A733-940877AB7F1F}"/>
              </a:ext>
            </a:extLst>
          </p:cNvPr>
          <p:cNvSpPr txBox="1"/>
          <p:nvPr/>
        </p:nvSpPr>
        <p:spPr>
          <a:xfrm>
            <a:off x="251520" y="144016"/>
            <a:ext cx="7272808" cy="5486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kumimoji="1" lang="ja-JP" altLang="en-US" sz="2800" b="1" u="sng" dirty="0">
                <a:solidFill>
                  <a:srgbClr val="14BED3"/>
                </a:solidFill>
              </a:rPr>
              <a:t>参加条件</a:t>
            </a:r>
            <a:endParaRPr kumimoji="1" lang="en-US" altLang="ja-JP" sz="2800" b="1" u="sng" dirty="0">
              <a:solidFill>
                <a:srgbClr val="14BED3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6530B40-2127-4BFD-AF2F-C36437A7BFF8}"/>
              </a:ext>
            </a:extLst>
          </p:cNvPr>
          <p:cNvSpPr/>
          <p:nvPr/>
        </p:nvSpPr>
        <p:spPr>
          <a:xfrm>
            <a:off x="899592" y="2204864"/>
            <a:ext cx="1726502" cy="588541"/>
          </a:xfrm>
          <a:prstGeom prst="rect">
            <a:avLst/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SPA</a:t>
            </a:r>
            <a:r>
              <a:rPr kumimoji="1" lang="ja-JP" altLang="en-US" sz="1400" dirty="0"/>
              <a:t>ハンズオン</a:t>
            </a:r>
            <a:endParaRPr kumimoji="1" lang="en-US" altLang="ja-JP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CC3DBBA-A72D-49D5-A51B-8FC3A4A5D792}"/>
              </a:ext>
            </a:extLst>
          </p:cNvPr>
          <p:cNvSpPr/>
          <p:nvPr/>
        </p:nvSpPr>
        <p:spPr>
          <a:xfrm>
            <a:off x="901282" y="2925755"/>
            <a:ext cx="1726502" cy="588541"/>
          </a:xfrm>
          <a:prstGeom prst="rect">
            <a:avLst/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API</a:t>
            </a:r>
            <a:r>
              <a:rPr kumimoji="1" lang="ja-JP" altLang="en-US" sz="1400" dirty="0"/>
              <a:t>ハンズオン</a:t>
            </a:r>
            <a:endParaRPr kumimoji="1" lang="en-US" altLang="ja-JP" sz="14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13B3DC-8937-4CC9-8007-F7168C878A6C}"/>
              </a:ext>
            </a:extLst>
          </p:cNvPr>
          <p:cNvSpPr/>
          <p:nvPr/>
        </p:nvSpPr>
        <p:spPr>
          <a:xfrm>
            <a:off x="899592" y="3645835"/>
            <a:ext cx="1726502" cy="588541"/>
          </a:xfrm>
          <a:prstGeom prst="rect">
            <a:avLst/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モバイル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ハンズオン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0B329F0-6A65-499C-A900-7A90A3925DBD}"/>
              </a:ext>
            </a:extLst>
          </p:cNvPr>
          <p:cNvSpPr/>
          <p:nvPr/>
        </p:nvSpPr>
        <p:spPr>
          <a:xfrm>
            <a:off x="901282" y="4365915"/>
            <a:ext cx="1726502" cy="588541"/>
          </a:xfrm>
          <a:prstGeom prst="rect">
            <a:avLst/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DevOps</a:t>
            </a:r>
          </a:p>
          <a:p>
            <a:pPr algn="ctr"/>
            <a:r>
              <a:rPr kumimoji="1" lang="ja-JP" altLang="en-US" sz="1400" dirty="0"/>
              <a:t>ハンズオン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838BA26-448D-4F3C-AFD3-9D9396B38BB4}"/>
              </a:ext>
            </a:extLst>
          </p:cNvPr>
          <p:cNvSpPr/>
          <p:nvPr/>
        </p:nvSpPr>
        <p:spPr>
          <a:xfrm>
            <a:off x="901282" y="5085995"/>
            <a:ext cx="1726502" cy="588541"/>
          </a:xfrm>
          <a:prstGeom prst="rect">
            <a:avLst/>
          </a:prstGeom>
          <a:solidFill>
            <a:srgbClr val="14BE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ハッカソン</a:t>
            </a:r>
            <a:endParaRPr kumimoji="1" lang="en-US" altLang="ja-JP" sz="14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4DAAE66-68E3-4F69-AC15-45CD38E80695}"/>
              </a:ext>
            </a:extLst>
          </p:cNvPr>
          <p:cNvSpPr/>
          <p:nvPr/>
        </p:nvSpPr>
        <p:spPr>
          <a:xfrm>
            <a:off x="2770110" y="2204864"/>
            <a:ext cx="5040560" cy="588541"/>
          </a:xfrm>
          <a:prstGeom prst="rect">
            <a:avLst/>
          </a:prstGeom>
          <a:noFill/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HTML</a:t>
            </a:r>
            <a:r>
              <a:rPr lang="ja-JP" altLang="en-US" sz="1400" dirty="0">
                <a:solidFill>
                  <a:srgbClr val="14BED3"/>
                </a:solidFill>
              </a:rPr>
              <a:t>、</a:t>
            </a:r>
            <a:r>
              <a:rPr lang="en-US" altLang="ja-JP" sz="1400" dirty="0">
                <a:solidFill>
                  <a:srgbClr val="14BED3"/>
                </a:solidFill>
              </a:rPr>
              <a:t>CSS</a:t>
            </a:r>
            <a:r>
              <a:rPr lang="ja-JP" altLang="en-US" sz="1400" dirty="0">
                <a:solidFill>
                  <a:srgbClr val="14BED3"/>
                </a:solidFill>
              </a:rPr>
              <a:t>、</a:t>
            </a:r>
            <a:r>
              <a:rPr lang="en-US" altLang="ja-JP" sz="1400" dirty="0">
                <a:solidFill>
                  <a:srgbClr val="14BED3"/>
                </a:solidFill>
              </a:rPr>
              <a:t>JavaScript</a:t>
            </a:r>
            <a:r>
              <a:rPr lang="ja-JP" altLang="en-US" sz="1400" dirty="0">
                <a:solidFill>
                  <a:srgbClr val="14BED3"/>
                </a:solidFill>
              </a:rPr>
              <a:t>の基本文法が分かる。</a:t>
            </a:r>
            <a:endParaRPr lang="en-US" altLang="ja-JP" sz="1400" dirty="0">
              <a:solidFill>
                <a:srgbClr val="14BED3"/>
              </a:solidFill>
            </a:endParaRPr>
          </a:p>
          <a:p>
            <a:r>
              <a:rPr lang="ja-JP" altLang="en-US" sz="1400" dirty="0">
                <a:solidFill>
                  <a:srgbClr val="14BED3"/>
                </a:solidFill>
              </a:rPr>
              <a:t>書籍のサンプルコードを理解でき、動かすことができる。</a:t>
            </a:r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DE9D89C-0647-4E72-B57C-B7DEE2BBB7BE}"/>
              </a:ext>
            </a:extLst>
          </p:cNvPr>
          <p:cNvSpPr/>
          <p:nvPr/>
        </p:nvSpPr>
        <p:spPr>
          <a:xfrm>
            <a:off x="2771800" y="2925755"/>
            <a:ext cx="5040560" cy="588541"/>
          </a:xfrm>
          <a:prstGeom prst="rect">
            <a:avLst/>
          </a:prstGeom>
          <a:noFill/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Java</a:t>
            </a:r>
            <a:r>
              <a:rPr lang="ja-JP" altLang="en-US" sz="1400" dirty="0">
                <a:solidFill>
                  <a:srgbClr val="14BED3"/>
                </a:solidFill>
              </a:rPr>
              <a:t>の基本文法が分かる。</a:t>
            </a:r>
            <a:endParaRPr lang="en-US" altLang="ja-JP" sz="1400" dirty="0">
              <a:solidFill>
                <a:srgbClr val="14BED3"/>
              </a:solidFill>
            </a:endParaRPr>
          </a:p>
          <a:p>
            <a:r>
              <a:rPr lang="ja-JP" altLang="en-US" sz="1400" dirty="0">
                <a:solidFill>
                  <a:srgbClr val="14BED3"/>
                </a:solidFill>
              </a:rPr>
              <a:t>書籍のサンプルコードを理解でき、動かすことができる。</a:t>
            </a:r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3B362D3-7D03-4C2D-96B0-7EFFB54ACAD8}"/>
              </a:ext>
            </a:extLst>
          </p:cNvPr>
          <p:cNvSpPr/>
          <p:nvPr/>
        </p:nvSpPr>
        <p:spPr>
          <a:xfrm>
            <a:off x="2770110" y="3645835"/>
            <a:ext cx="5040560" cy="588541"/>
          </a:xfrm>
          <a:prstGeom prst="rect">
            <a:avLst/>
          </a:prstGeom>
          <a:noFill/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HTML</a:t>
            </a:r>
            <a:r>
              <a:rPr lang="ja-JP" altLang="en-US" sz="1400" dirty="0">
                <a:solidFill>
                  <a:srgbClr val="14BED3"/>
                </a:solidFill>
              </a:rPr>
              <a:t>、</a:t>
            </a:r>
            <a:r>
              <a:rPr lang="en-US" altLang="ja-JP" sz="1400" dirty="0">
                <a:solidFill>
                  <a:srgbClr val="14BED3"/>
                </a:solidFill>
              </a:rPr>
              <a:t>CSS</a:t>
            </a:r>
            <a:r>
              <a:rPr lang="ja-JP" altLang="en-US" sz="1400" dirty="0">
                <a:solidFill>
                  <a:srgbClr val="14BED3"/>
                </a:solidFill>
              </a:rPr>
              <a:t>、</a:t>
            </a:r>
            <a:r>
              <a:rPr lang="en-US" altLang="ja-JP" sz="1400" dirty="0">
                <a:solidFill>
                  <a:srgbClr val="14BED3"/>
                </a:solidFill>
              </a:rPr>
              <a:t>JavaScript</a:t>
            </a:r>
            <a:r>
              <a:rPr lang="ja-JP" altLang="en-US" sz="1400" dirty="0">
                <a:solidFill>
                  <a:srgbClr val="14BED3"/>
                </a:solidFill>
              </a:rPr>
              <a:t>の基本文法が分かる。</a:t>
            </a:r>
          </a:p>
          <a:p>
            <a:r>
              <a:rPr lang="ja-JP" altLang="en-US" sz="1400" dirty="0">
                <a:solidFill>
                  <a:srgbClr val="14BED3"/>
                </a:solidFill>
              </a:rPr>
              <a:t>書籍のサンプルコードを理解でき、動かすことができる。</a:t>
            </a:r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79604CE-0DBE-4355-9F70-85202F5BF6E4}"/>
              </a:ext>
            </a:extLst>
          </p:cNvPr>
          <p:cNvSpPr/>
          <p:nvPr/>
        </p:nvSpPr>
        <p:spPr>
          <a:xfrm>
            <a:off x="2771800" y="4365915"/>
            <a:ext cx="5040560" cy="588541"/>
          </a:xfrm>
          <a:prstGeom prst="rect">
            <a:avLst/>
          </a:prstGeom>
          <a:noFill/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rgbClr val="14BED3"/>
                </a:solidFill>
              </a:rPr>
              <a:t>DevOps</a:t>
            </a:r>
            <a:r>
              <a:rPr lang="ja-JP" altLang="en-US" sz="1400" dirty="0">
                <a:solidFill>
                  <a:srgbClr val="14BED3"/>
                </a:solidFill>
              </a:rPr>
              <a:t>、</a:t>
            </a:r>
            <a:r>
              <a:rPr lang="en-US" altLang="ja-JP" sz="1400" dirty="0">
                <a:solidFill>
                  <a:srgbClr val="14BED3"/>
                </a:solidFill>
              </a:rPr>
              <a:t>CI/CD</a:t>
            </a:r>
            <a:r>
              <a:rPr lang="ja-JP" altLang="en-US" sz="1400" dirty="0">
                <a:solidFill>
                  <a:srgbClr val="14BED3"/>
                </a:solidFill>
              </a:rPr>
              <a:t>といったキーワードを知っている。</a:t>
            </a:r>
            <a:endParaRPr lang="en-US" altLang="ja-JP" sz="1400" dirty="0">
              <a:solidFill>
                <a:srgbClr val="14BED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3281EFA-C2DC-4282-8C01-4975FCB1D50A}"/>
              </a:ext>
            </a:extLst>
          </p:cNvPr>
          <p:cNvSpPr/>
          <p:nvPr/>
        </p:nvSpPr>
        <p:spPr>
          <a:xfrm>
            <a:off x="2771800" y="5085995"/>
            <a:ext cx="5040560" cy="588541"/>
          </a:xfrm>
          <a:prstGeom prst="rect">
            <a:avLst/>
          </a:prstGeom>
          <a:noFill/>
          <a:ln w="38100">
            <a:solidFill>
              <a:srgbClr val="14BE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rgbClr val="14BED3"/>
                </a:solidFill>
              </a:rPr>
              <a:t>いずれかのハンズオン</a:t>
            </a:r>
            <a:r>
              <a:rPr lang="en-US" altLang="ja-JP" sz="1400" dirty="0">
                <a:solidFill>
                  <a:srgbClr val="14BED3"/>
                </a:solidFill>
              </a:rPr>
              <a:t>(SPA</a:t>
            </a:r>
            <a:r>
              <a:rPr lang="ja-JP" altLang="en-US" sz="1400" dirty="0">
                <a:solidFill>
                  <a:srgbClr val="14BED3"/>
                </a:solidFill>
              </a:rPr>
              <a:t>～</a:t>
            </a:r>
            <a:r>
              <a:rPr lang="en-US" altLang="ja-JP" sz="1400" dirty="0">
                <a:solidFill>
                  <a:srgbClr val="14BED3"/>
                </a:solidFill>
              </a:rPr>
              <a:t>DevOps)</a:t>
            </a:r>
            <a:r>
              <a:rPr lang="ja-JP" altLang="en-US" sz="1400" dirty="0">
                <a:solidFill>
                  <a:srgbClr val="14BED3"/>
                </a:solidFill>
              </a:rPr>
              <a:t>に参加していること。</a:t>
            </a:r>
            <a:endParaRPr lang="en-US" altLang="ja-JP" sz="1400" dirty="0">
              <a:solidFill>
                <a:srgbClr val="14BE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7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8E1914E5-B65A-4532-B3CB-D86EC75E4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 b="534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65806E-F0CC-47B1-AF55-61DAC17DE2C0}"/>
              </a:ext>
            </a:extLst>
          </p:cNvPr>
          <p:cNvSpPr txBox="1"/>
          <p:nvPr/>
        </p:nvSpPr>
        <p:spPr>
          <a:xfrm>
            <a:off x="0" y="2744924"/>
            <a:ext cx="9144000" cy="1368152"/>
          </a:xfrm>
          <a:prstGeom prst="rect">
            <a:avLst/>
          </a:prstGeom>
          <a:solidFill>
            <a:srgbClr val="14BED3">
              <a:alpha val="6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</a:rPr>
              <a:t>THANK</a:t>
            </a:r>
            <a:r>
              <a:rPr kumimoji="1" lang="ja-JP" altLang="en-US" sz="6000" b="1" dirty="0">
                <a:solidFill>
                  <a:schemeClr val="bg1"/>
                </a:solidFill>
              </a:rPr>
              <a:t> </a:t>
            </a:r>
            <a:r>
              <a:rPr kumimoji="1" lang="en-US" altLang="ja-JP" sz="6000" b="1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81219179"/>
      </p:ext>
    </p:extLst>
  </p:cSld>
  <p:clrMapOvr>
    <a:masterClrMapping/>
  </p:clrMapOvr>
</p:sld>
</file>

<file path=ppt/theme/theme1.xml><?xml version="1.0" encoding="utf-8"?>
<a:theme xmlns:a="http://schemas.openxmlformats.org/drawingml/2006/main" name="表紙A">
  <a:themeElements>
    <a:clrScheme name="Corporate Color Palette">
      <a:dk1>
        <a:srgbClr val="000000"/>
      </a:dk1>
      <a:lt1>
        <a:srgbClr val="FFFFFF"/>
      </a:lt1>
      <a:dk2>
        <a:srgbClr val="12B3C7"/>
      </a:dk2>
      <a:lt2>
        <a:srgbClr val="7D7D7F"/>
      </a:lt2>
      <a:accent1>
        <a:srgbClr val="D74C77"/>
      </a:accent1>
      <a:accent2>
        <a:srgbClr val="8B7CBA"/>
      </a:accent2>
      <a:accent3>
        <a:srgbClr val="3E96D2"/>
      </a:accent3>
      <a:accent4>
        <a:srgbClr val="14A79D"/>
      </a:accent4>
      <a:accent5>
        <a:srgbClr val="ADD361"/>
      </a:accent5>
      <a:accent6>
        <a:srgbClr val="E8AD5F"/>
      </a:accent6>
      <a:hlink>
        <a:srgbClr val="EBDE50"/>
      </a:hlink>
      <a:folHlink>
        <a:srgbClr val="EBDE5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表紙B">
  <a:themeElements>
    <a:clrScheme name="Corporate Color Palette">
      <a:dk1>
        <a:srgbClr val="000000"/>
      </a:dk1>
      <a:lt1>
        <a:srgbClr val="FFFFFF"/>
      </a:lt1>
      <a:dk2>
        <a:srgbClr val="12B3C7"/>
      </a:dk2>
      <a:lt2>
        <a:srgbClr val="7D7D7F"/>
      </a:lt2>
      <a:accent1>
        <a:srgbClr val="D74C77"/>
      </a:accent1>
      <a:accent2>
        <a:srgbClr val="8B7CBA"/>
      </a:accent2>
      <a:accent3>
        <a:srgbClr val="3E96D2"/>
      </a:accent3>
      <a:accent4>
        <a:srgbClr val="14A79D"/>
      </a:accent4>
      <a:accent5>
        <a:srgbClr val="ADD361"/>
      </a:accent5>
      <a:accent6>
        <a:srgbClr val="E8AD5F"/>
      </a:accent6>
      <a:hlink>
        <a:srgbClr val="EBDE50"/>
      </a:hlink>
      <a:folHlink>
        <a:srgbClr val="EBDE5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本文">
  <a:themeElements>
    <a:clrScheme name="Corporate Color Palette">
      <a:dk1>
        <a:srgbClr val="000000"/>
      </a:dk1>
      <a:lt1>
        <a:srgbClr val="FFFFFF"/>
      </a:lt1>
      <a:dk2>
        <a:srgbClr val="12B3C7"/>
      </a:dk2>
      <a:lt2>
        <a:srgbClr val="7D7D7F"/>
      </a:lt2>
      <a:accent1>
        <a:srgbClr val="D74C77"/>
      </a:accent1>
      <a:accent2>
        <a:srgbClr val="8B7CBA"/>
      </a:accent2>
      <a:accent3>
        <a:srgbClr val="3E96D2"/>
      </a:accent3>
      <a:accent4>
        <a:srgbClr val="14A79D"/>
      </a:accent4>
      <a:accent5>
        <a:srgbClr val="ADD361"/>
      </a:accent5>
      <a:accent6>
        <a:srgbClr val="E8AD5F"/>
      </a:accent6>
      <a:hlink>
        <a:srgbClr val="EBDE50"/>
      </a:hlink>
      <a:folHlink>
        <a:srgbClr val="EBDE5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中表紙">
  <a:themeElements>
    <a:clrScheme name="Corporate Color Palette">
      <a:dk1>
        <a:srgbClr val="000000"/>
      </a:dk1>
      <a:lt1>
        <a:srgbClr val="FFFFFF"/>
      </a:lt1>
      <a:dk2>
        <a:srgbClr val="12B3C7"/>
      </a:dk2>
      <a:lt2>
        <a:srgbClr val="7D7D7F"/>
      </a:lt2>
      <a:accent1>
        <a:srgbClr val="D74C77"/>
      </a:accent1>
      <a:accent2>
        <a:srgbClr val="8B7CBA"/>
      </a:accent2>
      <a:accent3>
        <a:srgbClr val="3E96D2"/>
      </a:accent3>
      <a:accent4>
        <a:srgbClr val="14A79D"/>
      </a:accent4>
      <a:accent5>
        <a:srgbClr val="ADD361"/>
      </a:accent5>
      <a:accent6>
        <a:srgbClr val="E8AD5F"/>
      </a:accent6>
      <a:hlink>
        <a:srgbClr val="EBDE50"/>
      </a:hlink>
      <a:folHlink>
        <a:srgbClr val="EBDE5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49F533D870BD84A9D38273CC91B496D" ma:contentTypeVersion="4" ma:contentTypeDescription="新しいドキュメントを作成します。" ma:contentTypeScope="" ma:versionID="0d097a538846fb25a90176f325648b00">
  <xsd:schema xmlns:xsd="http://www.w3.org/2001/XMLSchema" xmlns:xs="http://www.w3.org/2001/XMLSchema" xmlns:p="http://schemas.microsoft.com/office/2006/metadata/properties" xmlns:ns2="f50685a2-08a6-49dc-aa5f-a248d4ba7af6" xmlns:ns3="08971484-f606-4522-aa8e-4044dc1a5090" targetNamespace="http://schemas.microsoft.com/office/2006/metadata/properties" ma:root="true" ma:fieldsID="e45cf14c28c6e8b64b33855306aaa984" ns2:_="" ns3:_="">
    <xsd:import namespace="f50685a2-08a6-49dc-aa5f-a248d4ba7af6"/>
    <xsd:import namespace="08971484-f606-4522-aa8e-4044dc1a5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685a2-08a6-49dc-aa5f-a248d4ba7a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971484-f606-4522-aa8e-4044dc1a5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A1C02D-F556-4842-8758-20AE9C77C94D}"/>
</file>

<file path=customXml/itemProps2.xml><?xml version="1.0" encoding="utf-8"?>
<ds:datastoreItem xmlns:ds="http://schemas.openxmlformats.org/officeDocument/2006/customXml" ds:itemID="{623565EB-BE7A-405F-A186-8BC86337383F}"/>
</file>

<file path=customXml/itemProps3.xml><?xml version="1.0" encoding="utf-8"?>
<ds:datastoreItem xmlns:ds="http://schemas.openxmlformats.org/officeDocument/2006/customXml" ds:itemID="{002D3B89-F2C7-4AEC-A231-6A302CE96033}"/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338</Words>
  <Application>Microsoft Office PowerPoint</Application>
  <PresentationFormat>画面に合わせる (4:3)</PresentationFormat>
  <Paragraphs>91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5</vt:i4>
      </vt:variant>
    </vt:vector>
  </HeadingPairs>
  <TitlesOfParts>
    <vt:vector size="15" baseType="lpstr">
      <vt:lpstr>R Frutiger Roman</vt:lpstr>
      <vt:lpstr>メイリオ</vt:lpstr>
      <vt:lpstr>游ゴシック</vt:lpstr>
      <vt:lpstr>Arial</vt:lpstr>
      <vt:lpstr>Calibri</vt:lpstr>
      <vt:lpstr>表紙A</vt:lpstr>
      <vt:lpstr>表紙B</vt:lpstr>
      <vt:lpstr>本文</vt:lpstr>
      <vt:lpstr>中表紙</vt:lpstr>
      <vt:lpstr>END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TIS株式会社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b b</dc:creator>
  <cp:lastModifiedBy>伊藤　清人</cp:lastModifiedBy>
  <cp:revision>280</cp:revision>
  <dcterms:created xsi:type="dcterms:W3CDTF">2014-05-29T03:13:34Z</dcterms:created>
  <dcterms:modified xsi:type="dcterms:W3CDTF">2020-07-20T08:13:18Z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0x010100849F533D870BD84A9D38273CC91B496D</vt:lpwstr>
  </property>
</Properties>
</file>